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93" r:id="rId2"/>
    <p:sldId id="259" r:id="rId3"/>
    <p:sldId id="258" r:id="rId4"/>
    <p:sldId id="268" r:id="rId5"/>
    <p:sldId id="264" r:id="rId6"/>
    <p:sldId id="287" r:id="rId7"/>
    <p:sldId id="282" r:id="rId8"/>
    <p:sldId id="289" r:id="rId9"/>
    <p:sldId id="290" r:id="rId10"/>
    <p:sldId id="291" r:id="rId11"/>
    <p:sldId id="265" r:id="rId12"/>
    <p:sldId id="262" r:id="rId13"/>
    <p:sldId id="263" r:id="rId14"/>
    <p:sldId id="294" r:id="rId15"/>
    <p:sldId id="295" r:id="rId16"/>
    <p:sldId id="296" r:id="rId17"/>
    <p:sldId id="297" r:id="rId18"/>
    <p:sldId id="298" r:id="rId19"/>
    <p:sldId id="299" r:id="rId20"/>
    <p:sldId id="266" r:id="rId21"/>
    <p:sldId id="272" r:id="rId22"/>
    <p:sldId id="269" r:id="rId23"/>
    <p:sldId id="284" r:id="rId24"/>
    <p:sldId id="283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05"/>
    <p:restoredTop sz="92867"/>
  </p:normalViewPr>
  <p:slideViewPr>
    <p:cSldViewPr snapToGrid="0" snapToObjects="1">
      <p:cViewPr varScale="1">
        <p:scale>
          <a:sx n="111" d="100"/>
          <a:sy n="111" d="100"/>
        </p:scale>
        <p:origin x="206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2.png>
</file>

<file path=ppt/media/image4.png>
</file>

<file path=ppt/media/image7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04.10.2022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2552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04.10.2022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9025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04.10.2022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6791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04.10.2022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3921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04.10.2022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566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04.10.2022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398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04.10.2022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6863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04.10.2022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52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04.10.2022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684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04.10.2022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3105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04.10.2022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4806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07AC2-EF90-3646-966B-D523E86D7596}" type="datetimeFigureOut">
              <a:rPr lang="ru-RU" smtClean="0"/>
              <a:t>04.10.2022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194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sudakov@ws-dss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colab.research.google.com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657424"/>
            <a:ext cx="9144000" cy="2195730"/>
          </a:xfrm>
        </p:spPr>
        <p:txBody>
          <a:bodyPr>
            <a:noAutofit/>
          </a:bodyPr>
          <a:lstStyle/>
          <a:p>
            <a:r>
              <a:rPr lang="ru-RU" sz="4000" dirty="0"/>
              <a:t>Интеллектуальные системы </a:t>
            </a:r>
            <a:br>
              <a:rPr lang="ru-RU" sz="4000" dirty="0"/>
            </a:br>
            <a:r>
              <a:rPr lang="ru-RU" sz="4000" dirty="0"/>
              <a:t>и технологии</a:t>
            </a:r>
            <a:br>
              <a:rPr lang="ru-RU" sz="4000" dirty="0"/>
            </a:br>
            <a:r>
              <a:rPr lang="ru-RU" sz="4000" dirty="0"/>
              <a:t>(практика)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24829" y="4470400"/>
            <a:ext cx="7694342" cy="2387600"/>
          </a:xfrm>
        </p:spPr>
        <p:txBody>
          <a:bodyPr>
            <a:normAutofit/>
          </a:bodyPr>
          <a:lstStyle/>
          <a:p>
            <a:r>
              <a:rPr lang="ru-RU" dirty="0"/>
              <a:t>Судаков Владимир Анатольевич</a:t>
            </a:r>
          </a:p>
          <a:p>
            <a:r>
              <a:rPr lang="ru-RU" dirty="0"/>
              <a:t>доктор технических наук, профессор кафедры КБ-9,</a:t>
            </a:r>
          </a:p>
          <a:p>
            <a:r>
              <a:rPr lang="en-US" dirty="0">
                <a:hlinkClick r:id="rId2"/>
              </a:rPr>
              <a:t>sudakov@ws-dss.com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291A7B-F993-C341-824D-8F1943E35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</a:t>
            </a:r>
            <a:r>
              <a:rPr lang="ru-RU" dirty="0"/>
              <a:t>. Как правильно?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BB291D-6F26-9E4F-92B9-EF76EF58E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income = (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gross_wages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+</a:t>
            </a: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taxable_interest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+</a:t>
            </a: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(dividends -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qualified_dividends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 -</a:t>
            </a: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ira_deduction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student_loan_interest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b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income = (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gross_wages</a:t>
            </a: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+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taxable_interest</a:t>
            </a: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+ (dividends -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qualified_dividends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-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ira_deduction</a:t>
            </a:r>
            <a:endParaRPr lang="e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- </a:t>
            </a:r>
            <a:r>
              <a:rPr lang="en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student_loan_interest</a:t>
            </a:r>
            <a:r>
              <a:rPr lang="e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93383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61E643-1C3E-AF42-939B-A64548010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010653"/>
          </a:xfrm>
        </p:spPr>
        <p:txBody>
          <a:bodyPr/>
          <a:lstStyle/>
          <a:p>
            <a:r>
              <a:rPr lang="en-US" dirty="0"/>
              <a:t>import this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C6D455-CFFD-D24A-94EC-A7CAFA1D6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10652"/>
            <a:ext cx="7886700" cy="5678905"/>
          </a:xfrm>
        </p:spPr>
        <p:txBody>
          <a:bodyPr>
            <a:normAutofit fontScale="55000" lnSpcReduction="20000"/>
          </a:bodyPr>
          <a:lstStyle/>
          <a:p>
            <a:r>
              <a:rPr lang="ru-RU" dirty="0"/>
              <a:t>Красивое лучше, чем уродливое.</a:t>
            </a:r>
          </a:p>
          <a:p>
            <a:r>
              <a:rPr lang="ru-RU" dirty="0"/>
              <a:t>Явное лучше, чем неявное.</a:t>
            </a:r>
          </a:p>
          <a:p>
            <a:r>
              <a:rPr lang="ru-RU" dirty="0"/>
              <a:t>Простое лучше, чем сложное.</a:t>
            </a:r>
          </a:p>
          <a:p>
            <a:r>
              <a:rPr lang="ru-RU" dirty="0"/>
              <a:t>Сложное лучше, чем запутанное.</a:t>
            </a:r>
          </a:p>
          <a:p>
            <a:r>
              <a:rPr lang="ru-RU" dirty="0"/>
              <a:t>Плоское лучше, чем вложенное.</a:t>
            </a:r>
          </a:p>
          <a:p>
            <a:r>
              <a:rPr lang="ru-RU" dirty="0"/>
              <a:t>Разреженное лучше, чем плотное.</a:t>
            </a:r>
          </a:p>
          <a:p>
            <a:r>
              <a:rPr lang="ru-RU" dirty="0"/>
              <a:t>Читаемость имеет значение.</a:t>
            </a:r>
          </a:p>
          <a:p>
            <a:r>
              <a:rPr lang="ru-RU" dirty="0"/>
              <a:t>Особые случаи не настолько особые, чтобы нарушать правила.</a:t>
            </a:r>
          </a:p>
          <a:p>
            <a:r>
              <a:rPr lang="ru-RU" dirty="0"/>
              <a:t>При этом практичность важнее безупречности.</a:t>
            </a:r>
          </a:p>
          <a:p>
            <a:r>
              <a:rPr lang="ru-RU" dirty="0"/>
              <a:t>Ошибки никогда не должны замалчиваться.</a:t>
            </a:r>
          </a:p>
          <a:p>
            <a:r>
              <a:rPr lang="ru-RU" dirty="0"/>
              <a:t>Если не замалчиваются явно.</a:t>
            </a:r>
          </a:p>
          <a:p>
            <a:r>
              <a:rPr lang="ru-RU" dirty="0"/>
              <a:t>Встретив двусмысленность, отбрось искушение угадать.</a:t>
            </a:r>
          </a:p>
          <a:p>
            <a:r>
              <a:rPr lang="ru-RU" dirty="0"/>
              <a:t>Должен существовать один — и, желательно, </a:t>
            </a:r>
            <a:r>
              <a:rPr lang="ru-RU" i="1" dirty="0"/>
              <a:t>только</a:t>
            </a:r>
            <a:r>
              <a:rPr lang="ru-RU" dirty="0"/>
              <a:t> один — очевидный способ сделать это.</a:t>
            </a:r>
          </a:p>
          <a:p>
            <a:r>
              <a:rPr lang="ru-RU" dirty="0"/>
              <a:t>Хотя он поначалу может быть и не очевиден, если вы не голландец.</a:t>
            </a:r>
          </a:p>
          <a:p>
            <a:r>
              <a:rPr lang="ru-RU" dirty="0"/>
              <a:t>Сейчас лучше, чем никогда.</a:t>
            </a:r>
          </a:p>
          <a:p>
            <a:r>
              <a:rPr lang="ru-RU" dirty="0"/>
              <a:t>Хотя никогда зачастую лучше, чем </a:t>
            </a:r>
            <a:r>
              <a:rPr lang="ru-RU" i="1" dirty="0"/>
              <a:t>прямо</a:t>
            </a:r>
            <a:r>
              <a:rPr lang="ru-RU" dirty="0"/>
              <a:t> сейчас.</a:t>
            </a:r>
          </a:p>
          <a:p>
            <a:r>
              <a:rPr lang="ru-RU" dirty="0"/>
              <a:t>Если реализацию сложно объяснить — идея плоха.</a:t>
            </a:r>
          </a:p>
          <a:p>
            <a:r>
              <a:rPr lang="ru-RU" dirty="0"/>
              <a:t>Если реализацию легко объяснить — идея, </a:t>
            </a:r>
            <a:r>
              <a:rPr lang="ru-RU" i="1" dirty="0"/>
              <a:t>возможно</a:t>
            </a:r>
            <a:r>
              <a:rPr lang="ru-RU" dirty="0"/>
              <a:t>, хороша.</a:t>
            </a:r>
          </a:p>
          <a:p>
            <a:r>
              <a:rPr lang="ru-RU" dirty="0"/>
              <a:t>Пространства имён — отличная вещь! Давайте будем делать их больше!</a:t>
            </a:r>
          </a:p>
        </p:txBody>
      </p:sp>
    </p:spTree>
    <p:extLst>
      <p:ext uri="{BB962C8B-B14F-4D97-AF65-F5344CB8AC3E}">
        <p14:creationId xmlns:p14="http://schemas.microsoft.com/office/powerpoint/2010/main" val="35373799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052D5A-D20C-0849-B173-DD66222DC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ru-RU" dirty="0"/>
              <a:t>Метод </a:t>
            </a:r>
            <a:r>
              <a:rPr lang="en-US" dirty="0"/>
              <a:t>k </a:t>
            </a:r>
            <a:r>
              <a:rPr lang="ru-RU" dirty="0"/>
              <a:t>ближайших соседей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6F0539-D63F-1641-8D12-95211AD5F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Метрика близости</a:t>
            </a:r>
          </a:p>
          <a:p>
            <a:r>
              <a:rPr lang="ru-RU" dirty="0"/>
              <a:t>Голосование </a:t>
            </a:r>
            <a:r>
              <a:rPr lang="en-US" dirty="0"/>
              <a:t>k </a:t>
            </a:r>
            <a:r>
              <a:rPr lang="ru-RU" dirty="0"/>
              <a:t>ближайших соседей</a:t>
            </a:r>
          </a:p>
          <a:p>
            <a:r>
              <a:rPr lang="ru-RU" dirty="0"/>
              <a:t>Если результат равный – то убираем самого дальнего соседа или считаем средневзвешенный голос</a:t>
            </a:r>
          </a:p>
          <a:p>
            <a:endParaRPr lang="ru-RU" dirty="0"/>
          </a:p>
          <a:p>
            <a:r>
              <a:rPr lang="ru-RU" dirty="0"/>
              <a:t>Для целей обучения именно программированию не используем </a:t>
            </a:r>
            <a:r>
              <a:rPr lang="en" b="1" dirty="0" err="1"/>
              <a:t>Scikit</a:t>
            </a:r>
            <a:r>
              <a:rPr lang="en" dirty="0"/>
              <a:t>-</a:t>
            </a:r>
            <a:r>
              <a:rPr lang="en" b="1" dirty="0"/>
              <a:t>learn</a:t>
            </a:r>
            <a:r>
              <a:rPr lang="ru-RU" b="1" dirty="0"/>
              <a:t> </a:t>
            </a:r>
            <a:r>
              <a:rPr lang="ru-RU" dirty="0"/>
              <a:t>или аналоги, хотя можно использовать для сравнения…</a:t>
            </a:r>
          </a:p>
        </p:txBody>
      </p:sp>
    </p:spTree>
    <p:extLst>
      <p:ext uri="{BB962C8B-B14F-4D97-AF65-F5344CB8AC3E}">
        <p14:creationId xmlns:p14="http://schemas.microsoft.com/office/powerpoint/2010/main" val="30262519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90662A-D337-AB41-ABEC-1EE4CE969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529B6A-9960-2E47-A025-DEAFDB443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80456"/>
            <a:ext cx="7886700" cy="4912059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Давайте познакомимся</a:t>
            </a:r>
            <a:r>
              <a:rPr lang="en-US" dirty="0"/>
              <a:t>: </a:t>
            </a:r>
            <a:endParaRPr lang="ru-RU" dirty="0"/>
          </a:p>
          <a:p>
            <a:pPr lvl="1"/>
            <a:r>
              <a:rPr lang="ru-RU" dirty="0"/>
              <a:t>Какая у Вас ближайшая станция метро?</a:t>
            </a:r>
          </a:p>
          <a:p>
            <a:pPr lvl="1"/>
            <a:r>
              <a:rPr lang="ru-RU" dirty="0"/>
              <a:t>Что Вы пьете по утрам? Чай или Кофе?</a:t>
            </a:r>
          </a:p>
          <a:p>
            <a:r>
              <a:rPr lang="ru-RU" dirty="0"/>
              <a:t>Разбиваемся на команды </a:t>
            </a:r>
            <a:r>
              <a:rPr lang="en-US" dirty="0"/>
              <a:t>3</a:t>
            </a:r>
            <a:r>
              <a:rPr lang="ru-RU" dirty="0"/>
              <a:t>-</a:t>
            </a:r>
            <a:r>
              <a:rPr lang="en-US" dirty="0"/>
              <a:t>4</a:t>
            </a:r>
            <a:r>
              <a:rPr lang="ru-RU" dirty="0"/>
              <a:t> человека:</a:t>
            </a:r>
          </a:p>
          <a:p>
            <a:pPr lvl="1"/>
            <a:r>
              <a:rPr lang="ru-RU" dirty="0"/>
              <a:t>Распределение ролей</a:t>
            </a:r>
          </a:p>
          <a:p>
            <a:pPr lvl="1"/>
            <a:r>
              <a:rPr lang="ru-RU" dirty="0"/>
              <a:t>Парное программирование</a:t>
            </a:r>
          </a:p>
          <a:p>
            <a:pPr lvl="1"/>
            <a:r>
              <a:rPr lang="ru-RU" dirty="0"/>
              <a:t>Подготовка исходных данных</a:t>
            </a:r>
          </a:p>
          <a:p>
            <a:pPr lvl="1"/>
            <a:r>
              <a:rPr lang="ru-RU" dirty="0"/>
              <a:t>Тестирование</a:t>
            </a:r>
          </a:p>
          <a:p>
            <a:pPr lvl="1"/>
            <a:r>
              <a:rPr lang="ru-RU" dirty="0"/>
              <a:t>Анализ – какое </a:t>
            </a:r>
            <a:r>
              <a:rPr lang="en-US" dirty="0"/>
              <a:t>k </a:t>
            </a:r>
            <a:r>
              <a:rPr lang="ru-RU" dirty="0"/>
              <a:t>лучше?</a:t>
            </a:r>
          </a:p>
          <a:p>
            <a:pPr lvl="1"/>
            <a:r>
              <a:rPr lang="ru-RU" dirty="0"/>
              <a:t>Показ решения</a:t>
            </a:r>
          </a:p>
          <a:p>
            <a:r>
              <a:rPr lang="ru-RU" dirty="0"/>
              <a:t>Обсуждение</a:t>
            </a:r>
          </a:p>
          <a:p>
            <a:pPr lvl="1"/>
            <a:r>
              <a:rPr lang="ru-RU" dirty="0"/>
              <a:t>Какое решение лучше и почему?</a:t>
            </a:r>
          </a:p>
          <a:p>
            <a:pPr lvl="1"/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46985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87276A-1123-0F4E-B333-0401B6935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Центральность в графе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39D8F99-F50F-7840-904B-39C299F6B7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1800" dirty="0">
                <a:effectLst/>
              </a:rPr>
              <a:t>Центральность вершин в графе – это вектор, сопоставляющей каждой вершине графа некоторое число (индекс). </a:t>
            </a:r>
          </a:p>
          <a:p>
            <a:endParaRPr lang="ru-RU" sz="1800" dirty="0"/>
          </a:p>
          <a:p>
            <a:pPr marL="0" indent="0">
              <a:buNone/>
            </a:pPr>
            <a:r>
              <a:rPr lang="ru-RU" sz="1800" dirty="0">
                <a:effectLst/>
              </a:rPr>
              <a:t>Наиболее распространенные индексы: </a:t>
            </a:r>
            <a:endParaRPr lang="ru-RU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Степенная центральность (</a:t>
            </a:r>
            <a:r>
              <a:rPr lang="en-US" sz="1800" dirty="0">
                <a:effectLst/>
              </a:rPr>
              <a:t>degree centrality);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Центральность по близости (</a:t>
            </a:r>
            <a:r>
              <a:rPr lang="en-US" sz="1800" dirty="0">
                <a:effectLst/>
              </a:rPr>
              <a:t>closeness centrality);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Центральность по посредничеству (</a:t>
            </a:r>
            <a:r>
              <a:rPr lang="en-US" sz="1800" dirty="0" err="1">
                <a:effectLst/>
              </a:rPr>
              <a:t>betweenneess</a:t>
            </a:r>
            <a:r>
              <a:rPr lang="en-US" sz="1800" dirty="0">
                <a:effectLst/>
              </a:rPr>
              <a:t> centrality);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Центральность по собственному вектору (</a:t>
            </a:r>
            <a:r>
              <a:rPr lang="en-US" sz="1800" dirty="0">
                <a:effectLst/>
              </a:rPr>
              <a:t>eigenvector centrality);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Центральность </a:t>
            </a:r>
            <a:r>
              <a:rPr lang="en-US" sz="1800" dirty="0">
                <a:effectLst/>
              </a:rPr>
              <a:t>PageRank. </a:t>
            </a:r>
          </a:p>
          <a:p>
            <a:endParaRPr lang="ru-RU" sz="1800" dirty="0">
              <a:effectLst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10918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92ED01-F77A-9148-B1BB-6206926B2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Центральность по близости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666396E4-2FD6-F34B-A899-9A598E7C7F7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ru-RU" dirty="0"/>
                  <a:t>Вершина, находящаяся ближе всех к другим вершинам сети, является наиболее центральной</a:t>
                </a:r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u-RU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ru-RU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ru-RU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nary>
                      </m:den>
                    </m:f>
                  </m:oMath>
                </a14:m>
                <a:r>
                  <a:rPr lang="ru-RU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ru-RU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/>
                      <m:e>
                        <m:f>
                          <m:f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</m:den>
                        </m:f>
                      </m:e>
                    </m:nary>
                  </m:oMath>
                </a14:m>
                <a:endParaRPr lang="ru-RU" dirty="0"/>
              </a:p>
              <a:p>
                <a:endParaRPr lang="ru-RU" dirty="0"/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666396E4-2FD6-F34B-A899-9A598E7C7F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608" t="-2326" b="-1569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5665AB-100D-0045-8B33-712CB9C59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6445" y="2807494"/>
            <a:ext cx="50927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3765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8B260C-5388-CC44-B05E-D15211E83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Центральность по посредничеству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BF18EFA-9589-3D43-8118-0FECE4A92D2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ru-RU" dirty="0"/>
                  <a:t>Вершина, через которую проходит наибольшее число кратчайших путей, является наиболее центральной.</a:t>
                </a:r>
              </a:p>
              <a:p>
                <a:pPr marL="0" indent="0">
                  <a:buNone/>
                </a:pPr>
                <a:r>
                  <a:rPr lang="ru-RU" dirty="0"/>
                  <a:t> </a:t>
                </a:r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ru-RU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ru-RU" b="0" i="1" smtClean="0">
                              <a:latin typeface="Cambria Math" panose="02040503050406030204" pitchFamily="18" charset="0"/>
                            </a:rPr>
                            <m:t>𝑗𝑘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𝑗𝑘</m:t>
                                  </m:r>
                                </m:sub>
                              </m:sSub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𝑗𝑘</m:t>
                                  </m:r>
                                </m:sub>
                              </m:sSub>
                            </m:den>
                          </m:f>
                        </m:e>
                      </m:nary>
                    </m:oMath>
                  </m:oMathPara>
                </a14:m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BF18EFA-9589-3D43-8118-0FECE4A92D2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47" t="-2035" r="-643" b="-398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359973D-FB52-8545-87F4-B1D81C03D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1929" y="2871959"/>
            <a:ext cx="6448304" cy="1888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251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8B260C-5388-CC44-B05E-D15211E83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Центральность по посредничеству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9F21F47-EACA-914D-8619-45F4A6284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027097"/>
            <a:ext cx="7763792" cy="2255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3250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86CE54-F284-4246-A32C-88D91BAE3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Центральность по собственному значению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4495858-6A0A-754E-AA3E-14B0F98DBF8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ru-RU" dirty="0"/>
                  <a:t>Центральность вершины 𝑖 зависит от центральностей соседей вершины 𝑖.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u-R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ru-RU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ru-RU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ru-R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sSub>
                            <m:sSubPr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  <m:sup/>
                        <m:e>
                          <m:sSub>
                            <m:sSubPr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ru-RU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u-R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ru-RU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ru-RU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𝐴𝑥</m:t>
                      </m:r>
                    </m:oMath>
                  </m:oMathPara>
                </a14:m>
                <a:endParaRPr lang="ru-RU" dirty="0"/>
              </a:p>
              <a:p>
                <a:r>
                  <a:rPr lang="ru-RU" dirty="0"/>
                  <a:t>Выбирается собственный вектор, соответствующий максимальному собственному значению. </a:t>
                </a:r>
              </a:p>
              <a:p>
                <a:r>
                  <a:rPr lang="ru-RU" dirty="0"/>
                  <a:t>Данная центральность учитывает дальние взаимодействия. </a:t>
                </a:r>
              </a:p>
              <a:p>
                <a:r>
                  <a:rPr lang="ru-RU" dirty="0"/>
                  <a:t>Наиболее центральными считаются вершины, которые сами указывают на сильные вершины. </a:t>
                </a: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4495858-6A0A-754E-AA3E-14B0F98DBF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86" t="-1947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820685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86CE54-F284-4246-A32C-88D91BAE3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Центральность по собственному значению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F85B1D0-BC23-CE44-9062-A18E6311B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614" y="2289878"/>
            <a:ext cx="7779211" cy="296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624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EBC6FD-6BBB-EC43-AB0B-C318F83C1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Источники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A58999-D993-AD40-A9DE-2665BFB75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Марк </a:t>
            </a:r>
            <a:r>
              <a:rPr lang="ru-RU" dirty="0" err="1"/>
              <a:t>Лутц</a:t>
            </a:r>
            <a:r>
              <a:rPr lang="ru-RU" dirty="0"/>
              <a:t>. Изучаем </a:t>
            </a:r>
            <a:r>
              <a:rPr lang="en" dirty="0"/>
              <a:t>Python</a:t>
            </a:r>
            <a:endParaRPr lang="ru-RU" dirty="0"/>
          </a:p>
          <a:p>
            <a:r>
              <a:rPr lang="en" dirty="0"/>
              <a:t>Luciano </a:t>
            </a:r>
            <a:r>
              <a:rPr lang="en" dirty="0" err="1"/>
              <a:t>Ramalho</a:t>
            </a:r>
            <a:r>
              <a:rPr lang="ru-RU" dirty="0"/>
              <a:t>. </a:t>
            </a:r>
            <a:r>
              <a:rPr lang="en" dirty="0"/>
              <a:t>Fluent Python</a:t>
            </a:r>
            <a:endParaRPr lang="ru-RU" dirty="0"/>
          </a:p>
          <a:p>
            <a:r>
              <a:rPr lang="en" dirty="0"/>
              <a:t>Joel Grus</a:t>
            </a:r>
            <a:r>
              <a:rPr lang="ru-RU" dirty="0"/>
              <a:t>. </a:t>
            </a:r>
            <a:r>
              <a:rPr lang="en" dirty="0"/>
              <a:t>Data Science from Scratch</a:t>
            </a:r>
            <a:endParaRPr lang="ru-RU" dirty="0"/>
          </a:p>
          <a:p>
            <a:r>
              <a:rPr lang="en" dirty="0"/>
              <a:t>Allen B. Downey</a:t>
            </a:r>
            <a:r>
              <a:rPr lang="ru-RU" dirty="0"/>
              <a:t>. </a:t>
            </a:r>
            <a:r>
              <a:rPr lang="en" dirty="0"/>
              <a:t>Think Complexity</a:t>
            </a:r>
          </a:p>
          <a:p>
            <a:r>
              <a:rPr lang="en" dirty="0"/>
              <a:t>PEP8</a:t>
            </a:r>
          </a:p>
          <a:p>
            <a:pPr marL="0" indent="0">
              <a:buNone/>
            </a:pPr>
            <a:endParaRPr lang="en" dirty="0"/>
          </a:p>
          <a:p>
            <a:r>
              <a:rPr lang="en" dirty="0"/>
              <a:t>https://</a:t>
            </a:r>
            <a:r>
              <a:rPr lang="en" dirty="0" err="1"/>
              <a:t>github.com</a:t>
            </a:r>
            <a:r>
              <a:rPr lang="en" dirty="0"/>
              <a:t>/</a:t>
            </a:r>
            <a:r>
              <a:rPr lang="en" dirty="0" err="1"/>
              <a:t>sudakov</a:t>
            </a:r>
            <a:r>
              <a:rPr lang="en" dirty="0"/>
              <a:t>/</a:t>
            </a:r>
            <a:r>
              <a:rPr lang="en" dirty="0" err="1"/>
              <a:t>lab_it</a:t>
            </a:r>
            <a:endParaRPr lang="en" dirty="0"/>
          </a:p>
          <a:p>
            <a:pPr marL="0" indent="0">
              <a:buNone/>
            </a:pPr>
            <a:endParaRPr lang="en" dirty="0"/>
          </a:p>
          <a:p>
            <a:endParaRPr lang="en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99549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2AD9F8-FE76-CB4D-ABBC-14FE04866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91E782-8F6C-E544-AA94-147CC56EA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0792"/>
            <a:ext cx="7886700" cy="4351338"/>
          </a:xfrm>
        </p:spPr>
        <p:txBody>
          <a:bodyPr/>
          <a:lstStyle/>
          <a:p>
            <a:r>
              <a:rPr lang="ru-RU" dirty="0"/>
              <a:t>Давайте соберем информацию о друзьях из </a:t>
            </a:r>
            <a:r>
              <a:rPr lang="en-US" dirty="0"/>
              <a:t>VK</a:t>
            </a:r>
            <a:endParaRPr lang="ru-RU" dirty="0"/>
          </a:p>
          <a:p>
            <a:r>
              <a:rPr lang="ru-RU" dirty="0"/>
              <a:t>Оценить центральность: по посредничеству, по близости, собственного вектора</a:t>
            </a:r>
          </a:p>
          <a:p>
            <a:endParaRPr lang="ru-RU" dirty="0"/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D70260A-8B0F-1E48-96ED-CF72FC8B7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949" y="3028013"/>
            <a:ext cx="3829987" cy="382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3776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93A9CB-85E3-0D4A-9CB2-A5D7999D8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Домашнее задание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ED3841-0B89-9D47-84F7-0148969C1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/>
              <a:t>Реализовать модель Шеллинга (модель расовой сегрегации)</a:t>
            </a:r>
          </a:p>
          <a:p>
            <a:r>
              <a:rPr lang="ru-RU" dirty="0"/>
              <a:t>Дан квадрат </a:t>
            </a:r>
            <a:r>
              <a:rPr lang="en-US" dirty="0"/>
              <a:t>n x n</a:t>
            </a:r>
            <a:r>
              <a:rPr lang="ru-RU" dirty="0"/>
              <a:t>. 45</a:t>
            </a:r>
            <a:r>
              <a:rPr lang="en-US" dirty="0"/>
              <a:t>% </a:t>
            </a:r>
            <a:r>
              <a:rPr lang="ru-RU" dirty="0"/>
              <a:t>клеток синие, 45</a:t>
            </a:r>
            <a:r>
              <a:rPr lang="en-US" dirty="0"/>
              <a:t>% </a:t>
            </a:r>
            <a:r>
              <a:rPr lang="ru-RU" dirty="0"/>
              <a:t>клеток красные, 10</a:t>
            </a:r>
            <a:r>
              <a:rPr lang="en-US" dirty="0"/>
              <a:t>% </a:t>
            </a:r>
            <a:r>
              <a:rPr lang="ru-RU" dirty="0"/>
              <a:t>клеток пустые. Начальное заполнение в случайном порядке.</a:t>
            </a:r>
          </a:p>
          <a:p>
            <a:r>
              <a:rPr lang="ru-RU" dirty="0"/>
              <a:t>Клетка «счастлива» если у нее 2 или более соседа одного с ней цвета. Соседи – это 8 клеток вокруг данной.</a:t>
            </a:r>
          </a:p>
          <a:p>
            <a:r>
              <a:rPr lang="ru-RU" dirty="0"/>
              <a:t>Моделирование: выбрать случайным образом «несчастную» клетку и переместить ее в случайно выбранную пустую клетку.</a:t>
            </a:r>
          </a:p>
          <a:p>
            <a:r>
              <a:rPr lang="ru-RU" dirty="0"/>
              <a:t>Вывести квадраты через данное некоторое количество шагов иллюстрирующее расовую сегрегацию.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797900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4B9A4B-0861-F94F-A58C-EA56F6312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938"/>
            <a:ext cx="7886700" cy="1325563"/>
          </a:xfrm>
        </p:spPr>
        <p:txBody>
          <a:bodyPr/>
          <a:lstStyle/>
          <a:p>
            <a:r>
              <a:rPr lang="ru-RU" dirty="0"/>
              <a:t>В классе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7C6752-6645-6A4D-9F7B-0F78BF38A3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53331"/>
            <a:ext cx="7886700" cy="5424560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Реализовать конечный автомат</a:t>
            </a:r>
          </a:p>
          <a:p>
            <a:pPr marL="0" indent="0">
              <a:buNone/>
            </a:pPr>
            <a:r>
              <a:rPr lang="ru-RU" dirty="0"/>
              <a:t>Начальное состояние автомата</a:t>
            </a:r>
            <a:r>
              <a:rPr lang="en-US" dirty="0"/>
              <a:t> (</a:t>
            </a:r>
            <a:r>
              <a:rPr lang="ru-RU" dirty="0"/>
              <a:t>вектор длины </a:t>
            </a:r>
            <a:r>
              <a:rPr lang="en-US" dirty="0"/>
              <a:t>n)</a:t>
            </a:r>
            <a:r>
              <a:rPr lang="ru-RU" dirty="0"/>
              <a:t>: </a:t>
            </a:r>
          </a:p>
          <a:p>
            <a:pPr marL="0" indent="0">
              <a:buNone/>
            </a:pPr>
            <a:endParaRPr lang="ru-RU" dirty="0"/>
          </a:p>
          <a:p>
            <a:r>
              <a:rPr lang="ru-RU" b="1" dirty="0"/>
              <a:t>Вход</a:t>
            </a:r>
            <a:r>
              <a:rPr lang="ru-RU" dirty="0"/>
              <a:t>: </a:t>
            </a:r>
            <a:r>
              <a:rPr lang="ru-RU" i="1" dirty="0"/>
              <a:t>целое число </a:t>
            </a:r>
            <a:r>
              <a:rPr lang="ru-RU" dirty="0"/>
              <a:t>– определяет поведение автомата</a:t>
            </a:r>
          </a:p>
          <a:p>
            <a:pPr marL="0" indent="0">
              <a:buNone/>
            </a:pPr>
            <a:r>
              <a:rPr lang="ru-RU" dirty="0"/>
              <a:t>При преобразовании в бинарный вид, например числа 1: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Нижняя строка показывает какое число нужно записать в среднюю ячейку при данном состоянии трех соседних элементов вектора.</a:t>
            </a:r>
          </a:p>
          <a:p>
            <a:r>
              <a:rPr lang="ru-RU" b="1" dirty="0"/>
              <a:t>Выход</a:t>
            </a:r>
            <a:r>
              <a:rPr lang="ru-RU" dirty="0"/>
              <a:t>: последовательность состояний вектора (одна строка – одно состояние). Выводится не более </a:t>
            </a:r>
            <a:r>
              <a:rPr lang="en-US" dirty="0"/>
              <a:t>m </a:t>
            </a:r>
            <a:r>
              <a:rPr lang="ru-RU" dirty="0"/>
              <a:t>состояний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E24837F1-80B2-9C4D-B1B5-F19F77BCBCDB}"/>
              </a:ext>
            </a:extLst>
          </p:cNvPr>
          <p:cNvGraphicFramePr>
            <a:graphicFrameLocks noGrp="1"/>
          </p:cNvGraphicFramePr>
          <p:nvPr/>
        </p:nvGraphicFramePr>
        <p:xfrm>
          <a:off x="1284849" y="2041279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">
                  <a:extLst>
                    <a:ext uri="{9D8B030D-6E8A-4147-A177-3AD203B41FA5}">
                      <a16:colId xmlns:a16="http://schemas.microsoft.com/office/drawing/2014/main" val="2811882824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3486911215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8720501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1816753957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328152821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957743955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3443721123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564234250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3307681991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705688081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89603600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3211650366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1215164613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3888850109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396792656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582634030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1969208864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1424590560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3271124975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487741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316808"/>
                  </a:ext>
                </a:extLst>
              </a:tr>
            </a:tbl>
          </a:graphicData>
        </a:graphic>
      </p:graphicFrame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23D532DE-FB64-144C-BEFE-AACA517D4869}"/>
              </a:ext>
            </a:extLst>
          </p:cNvPr>
          <p:cNvGraphicFramePr>
            <a:graphicFrameLocks noGrp="1"/>
          </p:cNvGraphicFramePr>
          <p:nvPr/>
        </p:nvGraphicFramePr>
        <p:xfrm>
          <a:off x="1284849" y="3492738"/>
          <a:ext cx="6096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53092641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57319922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4646799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69004587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41872964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665852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06843645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6267905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74939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55780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34577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0F3359-FF43-E54D-B513-8525827F0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ДЗ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7C77960-721C-7C49-B26C-60CC01089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63040"/>
            <a:ext cx="7886700" cy="4713923"/>
          </a:xfrm>
        </p:spPr>
        <p:txBody>
          <a:bodyPr>
            <a:normAutofit fontScale="77500" lnSpcReduction="20000"/>
          </a:bodyPr>
          <a:lstStyle/>
          <a:p>
            <a:r>
              <a:rPr lang="ru-RU" dirty="0"/>
              <a:t>Постройте список уникальных типов самолетов зарегистрированных в России</a:t>
            </a:r>
          </a:p>
          <a:p>
            <a:r>
              <a:rPr lang="ru-RU" dirty="0"/>
              <a:t>Какой тип самолета имеет самую раннюю дату выдачи сертификата?</a:t>
            </a:r>
          </a:p>
          <a:p>
            <a:r>
              <a:rPr lang="ru-RU" dirty="0"/>
              <a:t>Постройте запрос: Владелец аэропорта, Аэропорт, Пассажиропоток суммарный за 2018 год, Грузопоток суммарный за 2018 год</a:t>
            </a:r>
          </a:p>
          <a:p>
            <a:r>
              <a:rPr lang="ru-RU" dirty="0"/>
              <a:t>Перечислите аэропорты, где пассажиропоток меньше медианы, а  грузопоток больше медианы</a:t>
            </a:r>
          </a:p>
          <a:p>
            <a:r>
              <a:rPr lang="ru-RU" dirty="0"/>
              <a:t>Перечислите авиакомпании у которых нет типов воздушных судов зарегистрированных в России</a:t>
            </a:r>
          </a:p>
          <a:p>
            <a:r>
              <a:rPr lang="ru-RU" dirty="0"/>
              <a:t>Выведите список: Месяц, суммарный пассажиропоток за данный месяц, аэропорт в котором пассажиропоток в данном месяце максимальный</a:t>
            </a:r>
          </a:p>
          <a:p>
            <a:r>
              <a:rPr lang="ru-RU" dirty="0"/>
              <a:t>Выведите список: Тип аэропорта, средний грузопоток в месяц в аэропортах данного типа </a:t>
            </a:r>
          </a:p>
        </p:txBody>
      </p:sp>
    </p:spTree>
    <p:extLst>
      <p:ext uri="{BB962C8B-B14F-4D97-AF65-F5344CB8AC3E}">
        <p14:creationId xmlns:p14="http://schemas.microsoft.com/office/powerpoint/2010/main" val="24941446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A00A1C-3159-0C4B-95A0-F1CA9F6B7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Разместите квадраты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DF89B02-A24C-A94D-8753-16B0484C1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Дано поле из клеточек </a:t>
            </a:r>
            <a:r>
              <a:rPr lang="en-US" dirty="0"/>
              <a:t>n*m</a:t>
            </a:r>
          </a:p>
          <a:p>
            <a:r>
              <a:rPr lang="ru-RU" dirty="0"/>
              <a:t>Даны</a:t>
            </a:r>
            <a:r>
              <a:rPr lang="en-US" dirty="0"/>
              <a:t> </a:t>
            </a:r>
            <a:r>
              <a:rPr lang="ru-RU" dirty="0"/>
              <a:t>квадраты. Их размеры клеточках перечислены в списке </a:t>
            </a:r>
            <a:r>
              <a:rPr lang="en-US" dirty="0"/>
              <a:t>[2,3,4</a:t>
            </a:r>
            <a:r>
              <a:rPr lang="ru-RU" dirty="0"/>
              <a:t>,1</a:t>
            </a:r>
            <a:r>
              <a:rPr lang="en-US" dirty="0"/>
              <a:t>,7]</a:t>
            </a:r>
          </a:p>
          <a:p>
            <a:r>
              <a:rPr lang="ru-RU" dirty="0"/>
              <a:t>Заполнить поле квадратами, так чтобы они не пересекались</a:t>
            </a:r>
          </a:p>
          <a:p>
            <a:r>
              <a:rPr lang="ru-RU" dirty="0"/>
              <a:t>Чем больше квадратов поместится, тем лучше….</a:t>
            </a:r>
          </a:p>
        </p:txBody>
      </p:sp>
    </p:spTree>
    <p:extLst>
      <p:ext uri="{BB962C8B-B14F-4D97-AF65-F5344CB8AC3E}">
        <p14:creationId xmlns:p14="http://schemas.microsoft.com/office/powerpoint/2010/main" val="4178904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6CF0F0-AE82-5E46-AE7F-7BAA8B46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Давайте решим задачу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48A754B-1DB1-8C4B-B4A9-6FACC8373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Дан список списков:</a:t>
            </a:r>
            <a:r>
              <a:rPr lang="en-US" dirty="0"/>
              <a:t> [[1,2,3,…],[4,5,7,…],…]</a:t>
            </a:r>
          </a:p>
          <a:p>
            <a:r>
              <a:rPr lang="ru-RU" dirty="0"/>
              <a:t>Найти сумму вторых элементов всех вложенных списков: 2+5+…</a:t>
            </a:r>
          </a:p>
          <a:p>
            <a:endParaRPr lang="ru-RU" dirty="0"/>
          </a:p>
          <a:p>
            <a:r>
              <a:rPr lang="ru-RU" dirty="0"/>
              <a:t>Предложите разные решения на </a:t>
            </a:r>
            <a:r>
              <a:rPr lang="en-US" dirty="0"/>
              <a:t>Python</a:t>
            </a:r>
          </a:p>
          <a:p>
            <a:r>
              <a:rPr lang="ru-RU" dirty="0"/>
              <a:t>Может быть есть красивые решения на других языках?</a:t>
            </a:r>
          </a:p>
          <a:p>
            <a:r>
              <a:rPr lang="ru-RU" dirty="0"/>
              <a:t>Сколько человек выбрали, то или иное решение?</a:t>
            </a:r>
          </a:p>
          <a:p>
            <a:r>
              <a:rPr lang="ru-RU" dirty="0"/>
              <a:t>Какое решение лучше и почему?</a:t>
            </a:r>
          </a:p>
        </p:txBody>
      </p:sp>
    </p:spTree>
    <p:extLst>
      <p:ext uri="{BB962C8B-B14F-4D97-AF65-F5344CB8AC3E}">
        <p14:creationId xmlns:p14="http://schemas.microsoft.com/office/powerpoint/2010/main" val="1359292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F059A9-A77D-8143-918B-4C2D38678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57250"/>
            <a:ext cx="7886700" cy="781247"/>
          </a:xfrm>
        </p:spPr>
        <p:txBody>
          <a:bodyPr/>
          <a:lstStyle/>
          <a:p>
            <a:r>
              <a:rPr lang="ru-RU" dirty="0"/>
              <a:t>Попробуем силы…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2E9275-F2B9-6040-9825-8762444153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741013"/>
            <a:ext cx="7886700" cy="4157220"/>
          </a:xfrm>
        </p:spPr>
        <p:txBody>
          <a:bodyPr>
            <a:normAutofit fontScale="55000" lnSpcReduction="20000"/>
          </a:bodyPr>
          <a:lstStyle/>
          <a:p>
            <a:r>
              <a:rPr lang="ru-RU" dirty="0"/>
              <a:t>Таблица: Дата, цена, товар</a:t>
            </a:r>
          </a:p>
          <a:p>
            <a:r>
              <a:rPr lang="ru-RU" dirty="0"/>
              <a:t>Цены есть не на любую дату. Если цена не изменялась, то записи в таблице не будет</a:t>
            </a:r>
          </a:p>
          <a:p>
            <a:r>
              <a:rPr lang="ru-RU" dirty="0"/>
              <a:t>Пока не появилась новая цена – действует старая</a:t>
            </a:r>
          </a:p>
          <a:p>
            <a:r>
              <a:rPr lang="ru-RU" dirty="0"/>
              <a:t>Найдем цену на заданный товар и дату</a:t>
            </a:r>
          </a:p>
          <a:p>
            <a:endParaRPr lang="ru-RU" dirty="0"/>
          </a:p>
          <a:p>
            <a:pPr marL="0" indent="0">
              <a:buNone/>
            </a:pPr>
            <a:r>
              <a:rPr lang="en-US" dirty="0"/>
              <a:t>select </a:t>
            </a:r>
          </a:p>
          <a:p>
            <a:pPr marL="0" indent="0">
              <a:buNone/>
            </a:pPr>
            <a:r>
              <a:rPr lang="en-US" dirty="0"/>
              <a:t>	value </a:t>
            </a:r>
          </a:p>
          <a:p>
            <a:pPr marL="0" indent="0">
              <a:buNone/>
            </a:pPr>
            <a:r>
              <a:rPr lang="en-US" dirty="0"/>
              <a:t>from </a:t>
            </a:r>
          </a:p>
          <a:p>
            <a:pPr marL="0" indent="0">
              <a:buNone/>
            </a:pPr>
            <a:r>
              <a:rPr lang="en-US" dirty="0"/>
              <a:t>	prices </a:t>
            </a:r>
          </a:p>
          <a:p>
            <a:pPr marL="0" indent="0">
              <a:buNone/>
            </a:pPr>
            <a:r>
              <a:rPr lang="en-US" dirty="0"/>
              <a:t>where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good_id</a:t>
            </a:r>
            <a:r>
              <a:rPr lang="en-US" dirty="0"/>
              <a:t> = 100500 and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ddate</a:t>
            </a:r>
            <a:r>
              <a:rPr lang="en-US" dirty="0"/>
              <a:t> = </a:t>
            </a:r>
            <a:r>
              <a:rPr lang="ru-RU" dirty="0"/>
              <a:t>?????????????? </a:t>
            </a:r>
            <a:r>
              <a:rPr lang="en-US" dirty="0"/>
              <a:t>……….</a:t>
            </a:r>
            <a:r>
              <a:rPr lang="ru-RU" dirty="0"/>
              <a:t>  </a:t>
            </a:r>
            <a:r>
              <a:rPr lang="en-US" dirty="0"/>
              <a:t>‘2020-02-15’</a:t>
            </a:r>
          </a:p>
          <a:p>
            <a:pPr marL="0" indent="0">
              <a:buNone/>
            </a:pPr>
            <a:r>
              <a:rPr lang="ru-RU" dirty="0"/>
              <a:t>………</a:t>
            </a:r>
            <a:endParaRPr lang="en-US" dirty="0"/>
          </a:p>
          <a:p>
            <a:endParaRPr lang="en-US" dirty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66060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B1C32B-6EA0-5B45-92F1-98104DAF9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4A057B-99E1-8546-BA84-158A24302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/>
              <a:t>Интерпретация </a:t>
            </a:r>
          </a:p>
          <a:p>
            <a:r>
              <a:rPr lang="ru-RU" dirty="0"/>
              <a:t>Байт-код</a:t>
            </a:r>
          </a:p>
          <a:p>
            <a:r>
              <a:rPr lang="ru-RU" dirty="0"/>
              <a:t>Встроенные типы реализованы на </a:t>
            </a:r>
            <a:r>
              <a:rPr lang="en-US" dirty="0"/>
              <a:t>C</a:t>
            </a:r>
          </a:p>
          <a:p>
            <a:r>
              <a:rPr lang="ru-RU" dirty="0"/>
              <a:t>Динамический</a:t>
            </a:r>
          </a:p>
          <a:p>
            <a:r>
              <a:rPr lang="ru-RU" dirty="0" err="1"/>
              <a:t>Мультипарадигменый</a:t>
            </a:r>
            <a:endParaRPr lang="ru-RU" dirty="0"/>
          </a:p>
          <a:p>
            <a:r>
              <a:rPr lang="ru-RU" dirty="0"/>
              <a:t>Эталонной реализацией </a:t>
            </a:r>
            <a:r>
              <a:rPr lang="ru-RU" dirty="0" err="1"/>
              <a:t>Python</a:t>
            </a:r>
            <a:r>
              <a:rPr lang="ru-RU" dirty="0"/>
              <a:t> является интерпретатор </a:t>
            </a:r>
            <a:r>
              <a:rPr lang="ru-RU" dirty="0" err="1"/>
              <a:t>C</a:t>
            </a:r>
            <a:r>
              <a:rPr lang="en" dirty="0"/>
              <a:t>P</a:t>
            </a:r>
            <a:r>
              <a:rPr lang="ru-RU" dirty="0" err="1"/>
              <a:t>ython</a:t>
            </a:r>
            <a:r>
              <a:rPr lang="ru-RU" dirty="0"/>
              <a:t>. Распространяется под свободной лицензией </a:t>
            </a:r>
            <a:r>
              <a:rPr lang="ru-RU" dirty="0" err="1"/>
              <a:t>Python</a:t>
            </a:r>
            <a:r>
              <a:rPr lang="ru-RU" dirty="0"/>
              <a:t> </a:t>
            </a:r>
            <a:r>
              <a:rPr lang="ru-RU" dirty="0" err="1"/>
              <a:t>Software</a:t>
            </a:r>
            <a:r>
              <a:rPr lang="ru-RU" dirty="0"/>
              <a:t> </a:t>
            </a:r>
            <a:r>
              <a:rPr lang="ru-RU" dirty="0" err="1"/>
              <a:t>Foundation</a:t>
            </a:r>
            <a:r>
              <a:rPr lang="ru-RU" dirty="0"/>
              <a:t> </a:t>
            </a:r>
            <a:r>
              <a:rPr lang="ru-RU" dirty="0" err="1"/>
              <a:t>License</a:t>
            </a:r>
            <a:r>
              <a:rPr lang="ru-RU" dirty="0"/>
              <a:t>. Есть реализация для JVM с возможностью компиляции, CLR. </a:t>
            </a:r>
            <a:r>
              <a:rPr lang="ru-RU" dirty="0" err="1"/>
              <a:t>PyPy</a:t>
            </a:r>
            <a:r>
              <a:rPr lang="ru-RU" dirty="0"/>
              <a:t> использует JIT-компиляцию, которая значительно увеличивает скорость выполнения </a:t>
            </a:r>
            <a:r>
              <a:rPr lang="ru-RU" dirty="0" err="1"/>
              <a:t>Python</a:t>
            </a:r>
            <a:r>
              <a:rPr lang="ru-RU" dirty="0"/>
              <a:t>-программ.</a:t>
            </a:r>
          </a:p>
        </p:txBody>
      </p:sp>
    </p:spTree>
    <p:extLst>
      <p:ext uri="{BB962C8B-B14F-4D97-AF65-F5344CB8AC3E}">
        <p14:creationId xmlns:p14="http://schemas.microsoft.com/office/powerpoint/2010/main" val="2790399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E2F788-B2BE-6944-A495-15A73C3C7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Где писать код?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62A4FD-C948-4A4D-B769-7075FBFA4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ru-RU" dirty="0"/>
              <a:t>Текстовый редактор</a:t>
            </a:r>
          </a:p>
          <a:p>
            <a:r>
              <a:rPr lang="en-US" dirty="0"/>
              <a:t>Atom</a:t>
            </a:r>
          </a:p>
          <a:p>
            <a:r>
              <a:rPr lang="en" dirty="0" err="1"/>
              <a:t>Jupyter</a:t>
            </a:r>
            <a:r>
              <a:rPr lang="en" dirty="0"/>
              <a:t> Notebook</a:t>
            </a:r>
            <a:r>
              <a:rPr lang="ru-RU" dirty="0"/>
              <a:t>	</a:t>
            </a:r>
            <a:r>
              <a:rPr lang="en-US" dirty="0">
                <a:hlinkClick r:id="rId2"/>
              </a:rPr>
              <a:t>https://colab.research.google.com</a:t>
            </a:r>
            <a:r>
              <a:rPr lang="ru-RU" dirty="0"/>
              <a:t> </a:t>
            </a:r>
          </a:p>
          <a:p>
            <a:r>
              <a:rPr lang="en" dirty="0"/>
              <a:t>PyCharm</a:t>
            </a:r>
          </a:p>
          <a:p>
            <a:endParaRPr lang="en" dirty="0"/>
          </a:p>
          <a:p>
            <a:pPr marL="0" indent="0">
              <a:buNone/>
            </a:pPr>
            <a:r>
              <a:rPr lang="ru-RU" dirty="0"/>
              <a:t>А где выполнять?</a:t>
            </a:r>
          </a:p>
          <a:p>
            <a:r>
              <a:rPr lang="ru-RU" dirty="0"/>
              <a:t>консоль</a:t>
            </a:r>
          </a:p>
          <a:p>
            <a:r>
              <a:rPr lang="en" dirty="0" err="1"/>
              <a:t>python.org</a:t>
            </a:r>
            <a:endParaRPr lang="ru-RU" dirty="0"/>
          </a:p>
          <a:p>
            <a:r>
              <a:rPr lang="ru-RU" dirty="0"/>
              <a:t>см. выше</a:t>
            </a:r>
            <a:endParaRPr lang="en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10750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5E2662-0822-624A-ABE5-EE54D3D2C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5390FB2-2332-B648-A9A0-864C197ED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49" y="1320800"/>
            <a:ext cx="3675721" cy="521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7796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635704-287D-C243-82F5-CDAB47DEC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</a:t>
            </a:r>
            <a:r>
              <a:rPr lang="ru-RU" dirty="0"/>
              <a:t>. Как правильно?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33CEB9F-7E7F-464B-90B3-C8729F653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737" y="1690689"/>
            <a:ext cx="4066918" cy="4351338"/>
          </a:xfrm>
        </p:spPr>
        <p:txBody>
          <a:bodyPr/>
          <a:lstStyle/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foo = </a:t>
            </a:r>
            <a:r>
              <a:rPr lang="en" sz="1100" dirty="0" err="1">
                <a:latin typeface="Courier" pitchFamily="2" charset="0"/>
              </a:rPr>
              <a:t>long_function_name</a:t>
            </a:r>
            <a:r>
              <a:rPr lang="en" sz="1100" dirty="0">
                <a:latin typeface="Courier" pitchFamily="2" charset="0"/>
              </a:rPr>
              <a:t>(</a:t>
            </a:r>
            <a:r>
              <a:rPr lang="en" sz="1100" dirty="0" err="1">
                <a:latin typeface="Courier" pitchFamily="2" charset="0"/>
              </a:rPr>
              <a:t>var_one</a:t>
            </a:r>
            <a:r>
              <a:rPr lang="en" sz="1100" dirty="0">
                <a:latin typeface="Courier" pitchFamily="2" charset="0"/>
              </a:rPr>
              <a:t>, </a:t>
            </a:r>
            <a:r>
              <a:rPr lang="en" sz="1100" dirty="0" err="1">
                <a:latin typeface="Courier" pitchFamily="2" charset="0"/>
              </a:rPr>
              <a:t>var_two</a:t>
            </a:r>
            <a:r>
              <a:rPr lang="en" sz="1100" dirty="0">
                <a:latin typeface="Courier" pitchFamily="2" charset="0"/>
              </a:rPr>
              <a:t>,</a:t>
            </a: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                         </a:t>
            </a:r>
            <a:r>
              <a:rPr lang="en" sz="1100" dirty="0" err="1">
                <a:latin typeface="Courier" pitchFamily="2" charset="0"/>
              </a:rPr>
              <a:t>var_three</a:t>
            </a:r>
            <a:r>
              <a:rPr lang="en" sz="1100" dirty="0">
                <a:latin typeface="Courier" pitchFamily="2" charset="0"/>
              </a:rPr>
              <a:t>, </a:t>
            </a:r>
            <a:r>
              <a:rPr lang="en" sz="1100" dirty="0" err="1">
                <a:latin typeface="Courier" pitchFamily="2" charset="0"/>
              </a:rPr>
              <a:t>var_four</a:t>
            </a:r>
            <a:r>
              <a:rPr lang="en" sz="1100" dirty="0"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endParaRPr lang="en" sz="110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def </a:t>
            </a:r>
            <a:r>
              <a:rPr lang="en" sz="1100" dirty="0" err="1">
                <a:latin typeface="Courier" pitchFamily="2" charset="0"/>
              </a:rPr>
              <a:t>long_function_name</a:t>
            </a:r>
            <a:r>
              <a:rPr lang="en" sz="1100" dirty="0">
                <a:latin typeface="Courier" pitchFamily="2" charset="0"/>
              </a:rPr>
              <a:t>(</a:t>
            </a: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        </a:t>
            </a:r>
            <a:r>
              <a:rPr lang="en" sz="1100" dirty="0" err="1">
                <a:latin typeface="Courier" pitchFamily="2" charset="0"/>
              </a:rPr>
              <a:t>var_one</a:t>
            </a:r>
            <a:r>
              <a:rPr lang="en" sz="1100" dirty="0">
                <a:latin typeface="Courier" pitchFamily="2" charset="0"/>
              </a:rPr>
              <a:t>, </a:t>
            </a:r>
            <a:r>
              <a:rPr lang="en" sz="1100" dirty="0" err="1">
                <a:latin typeface="Courier" pitchFamily="2" charset="0"/>
              </a:rPr>
              <a:t>var_two</a:t>
            </a:r>
            <a:r>
              <a:rPr lang="en" sz="1100" dirty="0">
                <a:latin typeface="Courier" pitchFamily="2" charset="0"/>
              </a:rPr>
              <a:t>, </a:t>
            </a:r>
            <a:r>
              <a:rPr lang="en" sz="1100" dirty="0" err="1">
                <a:latin typeface="Courier" pitchFamily="2" charset="0"/>
              </a:rPr>
              <a:t>var_three</a:t>
            </a:r>
            <a:r>
              <a:rPr lang="en" sz="1100" dirty="0">
                <a:latin typeface="Courier" pitchFamily="2" charset="0"/>
              </a:rPr>
              <a:t>,</a:t>
            </a: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        </a:t>
            </a:r>
            <a:r>
              <a:rPr lang="en" sz="1100" dirty="0" err="1">
                <a:latin typeface="Courier" pitchFamily="2" charset="0"/>
              </a:rPr>
              <a:t>var_four</a:t>
            </a:r>
            <a:r>
              <a:rPr lang="en" sz="1100" dirty="0">
                <a:latin typeface="Courier" pitchFamily="2" charset="0"/>
              </a:rPr>
              <a:t>):</a:t>
            </a: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    print(</a:t>
            </a:r>
            <a:r>
              <a:rPr lang="en" sz="1100" dirty="0" err="1">
                <a:latin typeface="Courier" pitchFamily="2" charset="0"/>
              </a:rPr>
              <a:t>var_one</a:t>
            </a:r>
            <a:r>
              <a:rPr lang="en" sz="1100" dirty="0"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endParaRPr lang="en" sz="110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foo = </a:t>
            </a:r>
            <a:r>
              <a:rPr lang="en" sz="1100" dirty="0" err="1">
                <a:latin typeface="Courier" pitchFamily="2" charset="0"/>
              </a:rPr>
              <a:t>long_function_name</a:t>
            </a:r>
            <a:r>
              <a:rPr lang="en" sz="1100" dirty="0">
                <a:latin typeface="Courier" pitchFamily="2" charset="0"/>
              </a:rPr>
              <a:t>(</a:t>
            </a: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    </a:t>
            </a:r>
            <a:r>
              <a:rPr lang="en" sz="1100" dirty="0" err="1">
                <a:latin typeface="Courier" pitchFamily="2" charset="0"/>
              </a:rPr>
              <a:t>var_one</a:t>
            </a:r>
            <a:r>
              <a:rPr lang="en" sz="1100" dirty="0">
                <a:latin typeface="Courier" pitchFamily="2" charset="0"/>
              </a:rPr>
              <a:t>, </a:t>
            </a:r>
            <a:r>
              <a:rPr lang="en" sz="1100" dirty="0" err="1">
                <a:latin typeface="Courier" pitchFamily="2" charset="0"/>
              </a:rPr>
              <a:t>var_two</a:t>
            </a:r>
            <a:r>
              <a:rPr lang="en" sz="1100" dirty="0">
                <a:latin typeface="Courier" pitchFamily="2" charset="0"/>
              </a:rPr>
              <a:t>,</a:t>
            </a:r>
          </a:p>
          <a:p>
            <a:pPr marL="0" indent="0">
              <a:buNone/>
            </a:pPr>
            <a:r>
              <a:rPr lang="en" sz="1100" dirty="0">
                <a:latin typeface="Courier" pitchFamily="2" charset="0"/>
              </a:rPr>
              <a:t>    </a:t>
            </a:r>
            <a:r>
              <a:rPr lang="en" sz="1100" dirty="0" err="1">
                <a:latin typeface="Courier" pitchFamily="2" charset="0"/>
              </a:rPr>
              <a:t>var_three</a:t>
            </a:r>
            <a:r>
              <a:rPr lang="en" sz="1100" dirty="0">
                <a:latin typeface="Courier" pitchFamily="2" charset="0"/>
              </a:rPr>
              <a:t>, </a:t>
            </a:r>
            <a:r>
              <a:rPr lang="en" sz="1100" dirty="0" err="1">
                <a:latin typeface="Courier" pitchFamily="2" charset="0"/>
              </a:rPr>
              <a:t>var_four</a:t>
            </a:r>
            <a:r>
              <a:rPr lang="en" sz="1100" dirty="0"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br>
              <a:rPr lang="en" sz="1100" dirty="0">
                <a:latin typeface="Courier" pitchFamily="2" charset="0"/>
              </a:rPr>
            </a:br>
            <a:endParaRPr lang="en" sz="1100" dirty="0">
              <a:latin typeface="Courier" pitchFamily="2" charset="0"/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072CC7-1511-464B-891A-3723819C95F3}"/>
              </a:ext>
            </a:extLst>
          </p:cNvPr>
          <p:cNvSpPr txBox="1"/>
          <p:nvPr/>
        </p:nvSpPr>
        <p:spPr>
          <a:xfrm>
            <a:off x="4548831" y="1690689"/>
            <a:ext cx="444843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1200" dirty="0">
                <a:latin typeface="Courier" pitchFamily="2" charset="0"/>
              </a:rPr>
              <a:t>foo = </a:t>
            </a:r>
            <a:r>
              <a:rPr lang="en" sz="1200" dirty="0" err="1">
                <a:latin typeface="Courier" pitchFamily="2" charset="0"/>
              </a:rPr>
              <a:t>long_function_name</a:t>
            </a:r>
            <a:r>
              <a:rPr lang="en" sz="1200" dirty="0">
                <a:latin typeface="Courier" pitchFamily="2" charset="0"/>
              </a:rPr>
              <a:t>(</a:t>
            </a:r>
            <a:r>
              <a:rPr lang="en" sz="1200" dirty="0" err="1">
                <a:latin typeface="Courier" pitchFamily="2" charset="0"/>
              </a:rPr>
              <a:t>var_one</a:t>
            </a:r>
            <a:r>
              <a:rPr lang="en" sz="1200" dirty="0">
                <a:latin typeface="Courier" pitchFamily="2" charset="0"/>
              </a:rPr>
              <a:t>, </a:t>
            </a:r>
            <a:r>
              <a:rPr lang="en" sz="1200" dirty="0" err="1">
                <a:latin typeface="Courier" pitchFamily="2" charset="0"/>
              </a:rPr>
              <a:t>var_two</a:t>
            </a:r>
            <a:r>
              <a:rPr lang="en" sz="1200" dirty="0">
                <a:latin typeface="Courier" pitchFamily="2" charset="0"/>
              </a:rPr>
              <a:t>,</a:t>
            </a:r>
          </a:p>
          <a:p>
            <a:r>
              <a:rPr lang="en" sz="1200" dirty="0">
                <a:latin typeface="Courier" pitchFamily="2" charset="0"/>
              </a:rPr>
              <a:t>    </a:t>
            </a:r>
            <a:r>
              <a:rPr lang="en" sz="1200" dirty="0" err="1">
                <a:latin typeface="Courier" pitchFamily="2" charset="0"/>
              </a:rPr>
              <a:t>var_three</a:t>
            </a:r>
            <a:r>
              <a:rPr lang="en" sz="1200" dirty="0">
                <a:latin typeface="Courier" pitchFamily="2" charset="0"/>
              </a:rPr>
              <a:t>, </a:t>
            </a:r>
            <a:r>
              <a:rPr lang="en" sz="1200" dirty="0" err="1">
                <a:latin typeface="Courier" pitchFamily="2" charset="0"/>
              </a:rPr>
              <a:t>var_four</a:t>
            </a:r>
            <a:r>
              <a:rPr lang="en" sz="1200" dirty="0">
                <a:latin typeface="Courier" pitchFamily="2" charset="0"/>
              </a:rPr>
              <a:t>)</a:t>
            </a:r>
          </a:p>
          <a:p>
            <a:endParaRPr lang="en" sz="1200" dirty="0">
              <a:latin typeface="Courier" pitchFamily="2" charset="0"/>
            </a:endParaRPr>
          </a:p>
          <a:p>
            <a:endParaRPr lang="en" sz="1200" dirty="0">
              <a:latin typeface="Courier" pitchFamily="2" charset="0"/>
            </a:endParaRPr>
          </a:p>
          <a:p>
            <a:r>
              <a:rPr lang="en" sz="1200" dirty="0">
                <a:latin typeface="Courier" pitchFamily="2" charset="0"/>
              </a:rPr>
              <a:t>def </a:t>
            </a:r>
            <a:r>
              <a:rPr lang="en" sz="1200" dirty="0" err="1">
                <a:latin typeface="Courier" pitchFamily="2" charset="0"/>
              </a:rPr>
              <a:t>long_function_name</a:t>
            </a:r>
            <a:r>
              <a:rPr lang="en" sz="1200" dirty="0">
                <a:latin typeface="Courier" pitchFamily="2" charset="0"/>
              </a:rPr>
              <a:t>(</a:t>
            </a:r>
          </a:p>
          <a:p>
            <a:r>
              <a:rPr lang="en" sz="1200" dirty="0">
                <a:latin typeface="Courier" pitchFamily="2" charset="0"/>
              </a:rPr>
              <a:t>    </a:t>
            </a:r>
            <a:r>
              <a:rPr lang="en" sz="1200" dirty="0" err="1">
                <a:latin typeface="Courier" pitchFamily="2" charset="0"/>
              </a:rPr>
              <a:t>var_one</a:t>
            </a:r>
            <a:r>
              <a:rPr lang="en" sz="1200" dirty="0">
                <a:latin typeface="Courier" pitchFamily="2" charset="0"/>
              </a:rPr>
              <a:t>, </a:t>
            </a:r>
            <a:r>
              <a:rPr lang="en" sz="1200" dirty="0" err="1">
                <a:latin typeface="Courier" pitchFamily="2" charset="0"/>
              </a:rPr>
              <a:t>var_two</a:t>
            </a:r>
            <a:r>
              <a:rPr lang="en" sz="1200" dirty="0">
                <a:latin typeface="Courier" pitchFamily="2" charset="0"/>
              </a:rPr>
              <a:t>, </a:t>
            </a:r>
            <a:r>
              <a:rPr lang="en" sz="1200" dirty="0" err="1">
                <a:latin typeface="Courier" pitchFamily="2" charset="0"/>
              </a:rPr>
              <a:t>var_three</a:t>
            </a:r>
            <a:r>
              <a:rPr lang="en" sz="1200" dirty="0">
                <a:latin typeface="Courier" pitchFamily="2" charset="0"/>
              </a:rPr>
              <a:t>,</a:t>
            </a:r>
          </a:p>
          <a:p>
            <a:r>
              <a:rPr lang="en" sz="1200" dirty="0">
                <a:latin typeface="Courier" pitchFamily="2" charset="0"/>
              </a:rPr>
              <a:t>    </a:t>
            </a:r>
            <a:r>
              <a:rPr lang="en" sz="1200" dirty="0" err="1">
                <a:latin typeface="Courier" pitchFamily="2" charset="0"/>
              </a:rPr>
              <a:t>var_four</a:t>
            </a:r>
            <a:r>
              <a:rPr lang="en" sz="1200" dirty="0">
                <a:latin typeface="Courier" pitchFamily="2" charset="0"/>
              </a:rPr>
              <a:t>):</a:t>
            </a:r>
          </a:p>
          <a:p>
            <a:r>
              <a:rPr lang="en" sz="1200" dirty="0">
                <a:latin typeface="Courier" pitchFamily="2" charset="0"/>
              </a:rPr>
              <a:t>    print(</a:t>
            </a:r>
            <a:r>
              <a:rPr lang="en" sz="1200" dirty="0" err="1">
                <a:latin typeface="Courier" pitchFamily="2" charset="0"/>
              </a:rPr>
              <a:t>var_one</a:t>
            </a:r>
            <a:r>
              <a:rPr lang="en" sz="1200" dirty="0">
                <a:latin typeface="Courier" pitchFamily="2" charset="0"/>
              </a:rPr>
              <a:t>)</a:t>
            </a:r>
          </a:p>
          <a:p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1573543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3E36D9-390F-C44B-A172-1566BDCC0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7CDBE5-C902-964B-93BC-1A59B48AD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Используйте пробелы, а не табуляции</a:t>
            </a:r>
          </a:p>
          <a:p>
            <a:r>
              <a:rPr lang="ru-RU" dirty="0"/>
              <a:t>Строка не более 79 символов</a:t>
            </a:r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with open('/path/to/some/file/you/want/to/read') as file_1, \</a:t>
            </a:r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   open('/path/to/some/file/being/written', 'w') as file_2:</a:t>
            </a:r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  file_2.write(file_1.read())</a:t>
            </a:r>
          </a:p>
        </p:txBody>
      </p:sp>
    </p:spTree>
    <p:extLst>
      <p:ext uri="{BB962C8B-B14F-4D97-AF65-F5344CB8AC3E}">
        <p14:creationId xmlns:p14="http://schemas.microsoft.com/office/powerpoint/2010/main" val="200862669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1205</TotalTime>
  <Words>1298</Words>
  <Application>Microsoft Macintosh PowerPoint</Application>
  <PresentationFormat>Экран (4:3)</PresentationFormat>
  <Paragraphs>236</Paragraphs>
  <Slides>24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24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Courier</vt:lpstr>
      <vt:lpstr>Courier New</vt:lpstr>
      <vt:lpstr>Тема Office</vt:lpstr>
      <vt:lpstr>Интеллектуальные системы  и технологии (практика)</vt:lpstr>
      <vt:lpstr>Источники</vt:lpstr>
      <vt:lpstr>Давайте решим задачу</vt:lpstr>
      <vt:lpstr>Попробуем силы…</vt:lpstr>
      <vt:lpstr>Python</vt:lpstr>
      <vt:lpstr>Где писать код?</vt:lpstr>
      <vt:lpstr>PEP8</vt:lpstr>
      <vt:lpstr>PEP8. Как правильно?</vt:lpstr>
      <vt:lpstr>PEP8</vt:lpstr>
      <vt:lpstr>PEP8. Как правильно?</vt:lpstr>
      <vt:lpstr>import this</vt:lpstr>
      <vt:lpstr> Метод k ближайших соседей</vt:lpstr>
      <vt:lpstr>Задача</vt:lpstr>
      <vt:lpstr>Центральность в графе</vt:lpstr>
      <vt:lpstr>Центральность по близости</vt:lpstr>
      <vt:lpstr>Центральность по посредничеству</vt:lpstr>
      <vt:lpstr>Центральность по посредничеству</vt:lpstr>
      <vt:lpstr>Центральность по собственному значению</vt:lpstr>
      <vt:lpstr>Центральность по собственному значению</vt:lpstr>
      <vt:lpstr>Задача</vt:lpstr>
      <vt:lpstr>Домашнее задание</vt:lpstr>
      <vt:lpstr>В классе</vt:lpstr>
      <vt:lpstr>ДЗ</vt:lpstr>
      <vt:lpstr>Разместите квадраты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Языки обработки данных</dc:title>
  <dc:creator>Microsoft Office User</dc:creator>
  <cp:lastModifiedBy>Microsoft Office User</cp:lastModifiedBy>
  <cp:revision>74</cp:revision>
  <cp:lastPrinted>2022-10-04T21:12:29Z</cp:lastPrinted>
  <dcterms:created xsi:type="dcterms:W3CDTF">2019-09-06T18:00:12Z</dcterms:created>
  <dcterms:modified xsi:type="dcterms:W3CDTF">2022-10-04T21:12:31Z</dcterms:modified>
</cp:coreProperties>
</file>

<file path=docProps/thumbnail.jpeg>
</file>